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7" r:id="rId3"/>
    <p:sldId id="339" r:id="rId4"/>
    <p:sldId id="355" r:id="rId5"/>
    <p:sldId id="265" r:id="rId6"/>
    <p:sldId id="349" r:id="rId7"/>
    <p:sldId id="282" r:id="rId8"/>
    <p:sldId id="272" r:id="rId9"/>
    <p:sldId id="345" r:id="rId10"/>
    <p:sldId id="274" r:id="rId11"/>
    <p:sldId id="352" r:id="rId12"/>
    <p:sldId id="354" r:id="rId13"/>
    <p:sldId id="356" r:id="rId14"/>
    <p:sldId id="358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42" autoAdjust="0"/>
    <p:restoredTop sz="94660"/>
  </p:normalViewPr>
  <p:slideViewPr>
    <p:cSldViewPr snapToGrid="0">
      <p:cViewPr varScale="1">
        <p:scale>
          <a:sx n="86" d="100"/>
          <a:sy n="86" d="100"/>
        </p:scale>
        <p:origin x="32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82402-A789-4403-AAA1-6E8E70DD0EF9}" type="datetimeFigureOut">
              <a:rPr lang="nl-NL" smtClean="0"/>
              <a:t>16-11-2022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9DC47-0A69-40C5-A714-21E56815846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5456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82402-A789-4403-AAA1-6E8E70DD0EF9}" type="datetimeFigureOut">
              <a:rPr lang="nl-NL" smtClean="0"/>
              <a:t>16-11-2022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9DC47-0A69-40C5-A714-21E56815846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0108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82402-A789-4403-AAA1-6E8E70DD0EF9}" type="datetimeFigureOut">
              <a:rPr lang="nl-NL" smtClean="0"/>
              <a:t>16-11-2022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9DC47-0A69-40C5-A714-21E56815846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63431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82402-A789-4403-AAA1-6E8E70DD0EF9}" type="datetimeFigureOut">
              <a:rPr lang="nl-NL" smtClean="0"/>
              <a:t>16-11-2022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9DC47-0A69-40C5-A714-21E568158464}" type="slidenum">
              <a:rPr lang="nl-NL" smtClean="0"/>
              <a:t>‹nr.›</a:t>
            </a:fld>
            <a:endParaRPr lang="nl-NL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185463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82402-A789-4403-AAA1-6E8E70DD0EF9}" type="datetimeFigureOut">
              <a:rPr lang="nl-NL" smtClean="0"/>
              <a:t>16-11-2022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9DC47-0A69-40C5-A714-21E56815846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866404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82402-A789-4403-AAA1-6E8E70DD0EF9}" type="datetimeFigureOut">
              <a:rPr lang="nl-NL" smtClean="0"/>
              <a:t>16-11-2022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9DC47-0A69-40C5-A714-21E56815846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267146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82402-A789-4403-AAA1-6E8E70DD0EF9}" type="datetimeFigureOut">
              <a:rPr lang="nl-NL" smtClean="0"/>
              <a:t>16-11-2022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9DC47-0A69-40C5-A714-21E56815846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278290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82402-A789-4403-AAA1-6E8E70DD0EF9}" type="datetimeFigureOut">
              <a:rPr lang="nl-NL" smtClean="0"/>
              <a:t>16-11-2022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9DC47-0A69-40C5-A714-21E56815846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956371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82402-A789-4403-AAA1-6E8E70DD0EF9}" type="datetimeFigureOut">
              <a:rPr lang="nl-NL" smtClean="0"/>
              <a:t>16-11-2022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9DC47-0A69-40C5-A714-21E56815846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92660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82402-A789-4403-AAA1-6E8E70DD0EF9}" type="datetimeFigureOut">
              <a:rPr lang="nl-NL" smtClean="0"/>
              <a:t>16-11-2022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9DC47-0A69-40C5-A714-21E56815846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18225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82402-A789-4403-AAA1-6E8E70DD0EF9}" type="datetimeFigureOut">
              <a:rPr lang="nl-NL" smtClean="0"/>
              <a:t>16-11-2022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9DC47-0A69-40C5-A714-21E56815846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65389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82402-A789-4403-AAA1-6E8E70DD0EF9}" type="datetimeFigureOut">
              <a:rPr lang="nl-NL" smtClean="0"/>
              <a:t>16-11-2022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9DC47-0A69-40C5-A714-21E56815846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04263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82402-A789-4403-AAA1-6E8E70DD0EF9}" type="datetimeFigureOut">
              <a:rPr lang="nl-NL" smtClean="0"/>
              <a:t>16-11-2022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9DC47-0A69-40C5-A714-21E56815846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2561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82402-A789-4403-AAA1-6E8E70DD0EF9}" type="datetimeFigureOut">
              <a:rPr lang="nl-NL" smtClean="0"/>
              <a:t>16-11-2022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9DC47-0A69-40C5-A714-21E56815846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4571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82402-A789-4403-AAA1-6E8E70DD0EF9}" type="datetimeFigureOut">
              <a:rPr lang="nl-NL" smtClean="0"/>
              <a:t>16-11-2022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9DC47-0A69-40C5-A714-21E56815846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96779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82402-A789-4403-AAA1-6E8E70DD0EF9}" type="datetimeFigureOut">
              <a:rPr lang="nl-NL" smtClean="0"/>
              <a:t>16-11-2022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9DC47-0A69-40C5-A714-21E56815846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02679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82402-A789-4403-AAA1-6E8E70DD0EF9}" type="datetimeFigureOut">
              <a:rPr lang="nl-NL" smtClean="0"/>
              <a:t>16-11-2022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9DC47-0A69-40C5-A714-21E56815846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2909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F82402-A789-4403-AAA1-6E8E70DD0EF9}" type="datetimeFigureOut">
              <a:rPr lang="nl-NL" smtClean="0"/>
              <a:t>16-11-2022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F9DC47-0A69-40C5-A714-21E56815846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883635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Life and Death in ancient Greece: a rite of passage by Greek TravelTellers  with 1 Tour Review (Code: Life) - TourRadar">
            <a:extLst>
              <a:ext uri="{FF2B5EF4-FFF2-40B4-BE49-F238E27FC236}">
                <a16:creationId xmlns:a16="http://schemas.microsoft.com/office/drawing/2014/main" id="{56AC12AD-2A35-406D-A4F5-6EA2765227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3E370A1-9B2C-4E3B-B1CA-121B819076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22734" y="776133"/>
            <a:ext cx="9001462" cy="3831377"/>
          </a:xfrm>
        </p:spPr>
        <p:txBody>
          <a:bodyPr>
            <a:normAutofit fontScale="90000"/>
          </a:bodyPr>
          <a:lstStyle/>
          <a:p>
            <a:r>
              <a:rPr lang="nl-NL" dirty="0">
                <a:highlight>
                  <a:srgbClr val="800000"/>
                </a:highlight>
              </a:rPr>
              <a:t>Mavo 1</a:t>
            </a:r>
            <a:br>
              <a:rPr lang="nl-NL" dirty="0">
                <a:highlight>
                  <a:srgbClr val="800000"/>
                </a:highlight>
              </a:rPr>
            </a:br>
            <a:r>
              <a:rPr lang="nl-NL" dirty="0">
                <a:highlight>
                  <a:srgbClr val="800000"/>
                </a:highlight>
              </a:rPr>
              <a:t>Hoofdstuk 2: De </a:t>
            </a:r>
            <a:r>
              <a:rPr lang="nl-NL" dirty="0" err="1">
                <a:highlight>
                  <a:srgbClr val="800000"/>
                </a:highlight>
              </a:rPr>
              <a:t>grieken</a:t>
            </a:r>
            <a:br>
              <a:rPr lang="nl-NL" dirty="0">
                <a:highlight>
                  <a:srgbClr val="800000"/>
                </a:highlight>
              </a:rPr>
            </a:br>
            <a:br>
              <a:rPr lang="nl-NL" dirty="0">
                <a:highlight>
                  <a:srgbClr val="800000"/>
                </a:highlight>
              </a:rPr>
            </a:br>
            <a:r>
              <a:rPr lang="nl-NL" dirty="0">
                <a:highlight>
                  <a:srgbClr val="800000"/>
                </a:highlight>
              </a:rPr>
              <a:t>les 1: De Griekse polis en kolonisatie</a:t>
            </a:r>
            <a:br>
              <a:rPr lang="nl-NL" dirty="0">
                <a:highlight>
                  <a:srgbClr val="800000"/>
                </a:highlight>
              </a:rPr>
            </a:br>
            <a:endParaRPr lang="nl-NL" dirty="0">
              <a:highlight>
                <a:srgbClr val="800000"/>
              </a:highlight>
            </a:endParaRPr>
          </a:p>
        </p:txBody>
      </p:sp>
      <p:pic>
        <p:nvPicPr>
          <p:cNvPr id="4" name="Afbeelding 3" descr="Afbeelding met tekst&#10;&#10;Automatisch gegenereerde beschrijving">
            <a:extLst>
              <a:ext uri="{FF2B5EF4-FFF2-40B4-BE49-F238E27FC236}">
                <a16:creationId xmlns:a16="http://schemas.microsoft.com/office/drawing/2014/main" id="{779B54C7-0CD1-4E55-811B-1F2AD17008D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33"/>
          <a:stretch/>
        </p:blipFill>
        <p:spPr>
          <a:xfrm>
            <a:off x="94102" y="116697"/>
            <a:ext cx="2391981" cy="2360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882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5148C4-7028-4F23-BA44-A90F8CB83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6" y="225287"/>
            <a:ext cx="10353761" cy="1326321"/>
          </a:xfrm>
        </p:spPr>
        <p:txBody>
          <a:bodyPr>
            <a:normAutofit/>
          </a:bodyPr>
          <a:lstStyle/>
          <a:p>
            <a:r>
              <a:rPr lang="nl-NL" sz="6000" dirty="0">
                <a:solidFill>
                  <a:srgbClr val="FFFF00"/>
                </a:solidFill>
                <a:highlight>
                  <a:srgbClr val="800000"/>
                </a:highlight>
              </a:rPr>
              <a:t>De polis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7C80593-865D-47ED-AF29-22B5B34F26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985" y="1679594"/>
            <a:ext cx="11453382" cy="5081105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nl-NL" sz="3200" dirty="0"/>
              <a:t>De heuvel: </a:t>
            </a:r>
            <a:r>
              <a:rPr lang="nl-NL" sz="3200" b="1" dirty="0">
                <a:solidFill>
                  <a:srgbClr val="FFFF00"/>
                </a:solidFill>
              </a:rPr>
              <a:t>De Akropolis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3200" dirty="0"/>
              <a:t>De tempel voor de beschermgod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3200" b="1" dirty="0">
                <a:solidFill>
                  <a:srgbClr val="FFFF00"/>
                </a:solidFill>
              </a:rPr>
              <a:t>De Agora</a:t>
            </a:r>
            <a:r>
              <a:rPr lang="nl-NL" sz="3200" dirty="0"/>
              <a:t>: belangrijkste marktplein met bestuursgebouwen.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3200" dirty="0"/>
              <a:t>De haven: voor handel en oorlogsschepen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3200" dirty="0"/>
              <a:t>De landbouwgebieden rond de </a:t>
            </a:r>
            <a:r>
              <a:rPr lang="nl-NL" sz="3200" b="1" dirty="0">
                <a:solidFill>
                  <a:srgbClr val="FFFF00"/>
                </a:solidFill>
              </a:rPr>
              <a:t>polis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3200" dirty="0"/>
              <a:t>Huizen voor de inwoners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3200" dirty="0"/>
              <a:t>Plein voor de </a:t>
            </a:r>
            <a:r>
              <a:rPr lang="nl-NL" sz="3200" b="1" dirty="0">
                <a:solidFill>
                  <a:srgbClr val="FFFF00"/>
                </a:solidFill>
              </a:rPr>
              <a:t>filosofen (iemand die kennis en wijsheid zoekt om de wereld te begrijpen). </a:t>
            </a:r>
            <a:endParaRPr lang="nl-NL" b="1" dirty="0">
              <a:solidFill>
                <a:srgbClr val="FFFF00"/>
              </a:solidFill>
            </a:endParaRPr>
          </a:p>
        </p:txBody>
      </p:sp>
      <p:pic>
        <p:nvPicPr>
          <p:cNvPr id="5" name="Afbeelding 4" descr="Afbeelding met tekst&#10;&#10;Automatisch gegenereerde beschrijving">
            <a:extLst>
              <a:ext uri="{FF2B5EF4-FFF2-40B4-BE49-F238E27FC236}">
                <a16:creationId xmlns:a16="http://schemas.microsoft.com/office/drawing/2014/main" id="{9A8FFEC7-0CBE-4E80-B01D-FBE4D330FD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25"/>
          <a:stretch/>
        </p:blipFill>
        <p:spPr>
          <a:xfrm>
            <a:off x="59184" y="46608"/>
            <a:ext cx="1458530" cy="1454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6073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reek Landscape In The Morning Around Komotini Stock Photo, Picture And  Royalty Free Image. Image 28119697.">
            <a:extLst>
              <a:ext uri="{FF2B5EF4-FFF2-40B4-BE49-F238E27FC236}">
                <a16:creationId xmlns:a16="http://schemas.microsoft.com/office/drawing/2014/main" id="{6F6ADBD3-3045-46DF-9F9D-2BBE1A71ED0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13"/>
          <a:stretch/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145A79A0-3A08-4661-86A1-9D9E80EE8D3A}"/>
              </a:ext>
            </a:extLst>
          </p:cNvPr>
          <p:cNvSpPr txBox="1"/>
          <p:nvPr/>
        </p:nvSpPr>
        <p:spPr>
          <a:xfrm>
            <a:off x="1216242" y="310719"/>
            <a:ext cx="103957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400" dirty="0">
                <a:highlight>
                  <a:srgbClr val="800000"/>
                </a:highlight>
              </a:rPr>
              <a:t>Droog en bergachtig landschap.</a:t>
            </a:r>
          </a:p>
        </p:txBody>
      </p:sp>
    </p:spTree>
    <p:extLst>
      <p:ext uri="{BB962C8B-B14F-4D97-AF65-F5344CB8AC3E}">
        <p14:creationId xmlns:p14="http://schemas.microsoft.com/office/powerpoint/2010/main" val="31557231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5148C4-7028-4F23-BA44-A90F8CB83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3077" y="243042"/>
            <a:ext cx="10353761" cy="1326321"/>
          </a:xfrm>
        </p:spPr>
        <p:txBody>
          <a:bodyPr>
            <a:noAutofit/>
          </a:bodyPr>
          <a:lstStyle/>
          <a:p>
            <a:r>
              <a:rPr lang="nl-NL" sz="4800" dirty="0">
                <a:solidFill>
                  <a:srgbClr val="FFFF00"/>
                </a:solidFill>
                <a:highlight>
                  <a:srgbClr val="800000"/>
                </a:highlight>
              </a:rPr>
              <a:t>Het Griekse </a:t>
            </a:r>
            <a:br>
              <a:rPr lang="nl-NL" sz="4800" dirty="0">
                <a:solidFill>
                  <a:srgbClr val="FFFF00"/>
                </a:solidFill>
                <a:highlight>
                  <a:srgbClr val="800000"/>
                </a:highlight>
              </a:rPr>
            </a:br>
            <a:r>
              <a:rPr lang="nl-NL" sz="4800" dirty="0">
                <a:solidFill>
                  <a:srgbClr val="FFFF00"/>
                </a:solidFill>
                <a:highlight>
                  <a:srgbClr val="800000"/>
                </a:highlight>
              </a:rPr>
              <a:t>koloniale rijk (750-550 </a:t>
            </a:r>
            <a:r>
              <a:rPr lang="nl-NL" sz="4800" dirty="0" err="1">
                <a:solidFill>
                  <a:srgbClr val="FFFF00"/>
                </a:solidFill>
                <a:highlight>
                  <a:srgbClr val="800000"/>
                </a:highlight>
              </a:rPr>
              <a:t>v.C</a:t>
            </a:r>
            <a:r>
              <a:rPr lang="nl-NL" sz="4800" dirty="0">
                <a:solidFill>
                  <a:srgbClr val="FFFF00"/>
                </a:solidFill>
                <a:highlight>
                  <a:srgbClr val="800000"/>
                </a:highlight>
              </a:rPr>
              <a:t>)</a:t>
            </a:r>
          </a:p>
        </p:txBody>
      </p:sp>
      <p:pic>
        <p:nvPicPr>
          <p:cNvPr id="5" name="Afbeelding 4" descr="Afbeelding met tekst&#10;&#10;Automatisch gegenereerde beschrijving">
            <a:extLst>
              <a:ext uri="{FF2B5EF4-FFF2-40B4-BE49-F238E27FC236}">
                <a16:creationId xmlns:a16="http://schemas.microsoft.com/office/drawing/2014/main" id="{9A8FFEC7-0CBE-4E80-B01D-FBE4D330FD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25"/>
          <a:stretch/>
        </p:blipFill>
        <p:spPr>
          <a:xfrm>
            <a:off x="59184" y="46608"/>
            <a:ext cx="1212959" cy="1209447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BCF18C09-6FA2-4C69-8F5F-80C18FF0A3C9}"/>
              </a:ext>
            </a:extLst>
          </p:cNvPr>
          <p:cNvSpPr txBox="1">
            <a:spLocks/>
          </p:cNvSpPr>
          <p:nvPr/>
        </p:nvSpPr>
        <p:spPr>
          <a:xfrm>
            <a:off x="1048440" y="1256055"/>
            <a:ext cx="10353761" cy="28537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nl-NL" sz="3600" dirty="0">
              <a:solidFill>
                <a:srgbClr val="FFFF00"/>
              </a:solidFill>
              <a:highlight>
                <a:srgbClr val="8000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76A98CDA-6CFF-4207-943D-F94EDC6C27DC}"/>
              </a:ext>
            </a:extLst>
          </p:cNvPr>
          <p:cNvSpPr txBox="1">
            <a:spLocks/>
          </p:cNvSpPr>
          <p:nvPr/>
        </p:nvSpPr>
        <p:spPr>
          <a:xfrm>
            <a:off x="390617" y="3864980"/>
            <a:ext cx="11478828" cy="28537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nl-NL" sz="3600" dirty="0">
              <a:solidFill>
                <a:srgbClr val="FFFF00"/>
              </a:solidFill>
              <a:highlight>
                <a:srgbClr val="8000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0DBCC49F-754C-4AB2-ACE3-49A3C3236C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301" t="28444" r="40500" b="26815"/>
          <a:stretch/>
        </p:blipFill>
        <p:spPr>
          <a:xfrm>
            <a:off x="1503681" y="1674205"/>
            <a:ext cx="8859624" cy="5044560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D5D2EE0D-C893-44AA-AAD4-04DCE3030CD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301" t="28444" r="40500" b="26815"/>
          <a:stretch/>
        </p:blipFill>
        <p:spPr>
          <a:xfrm>
            <a:off x="59184" y="-7947"/>
            <a:ext cx="12073632" cy="687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631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6DC45A-3617-4F67-A31B-301572ABC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174594"/>
            <a:ext cx="10353761" cy="2789670"/>
          </a:xfrm>
        </p:spPr>
        <p:txBody>
          <a:bodyPr>
            <a:normAutofit/>
          </a:bodyPr>
          <a:lstStyle/>
          <a:p>
            <a:r>
              <a:rPr lang="nl-NL" dirty="0">
                <a:highlight>
                  <a:srgbClr val="800000"/>
                </a:highlight>
              </a:rPr>
              <a:t>De Griekse polis (stadstaat)</a:t>
            </a:r>
            <a:br>
              <a:rPr lang="nl-NL" dirty="0">
                <a:highlight>
                  <a:srgbClr val="800000"/>
                </a:highlight>
              </a:rPr>
            </a:br>
            <a:br>
              <a:rPr lang="nl-NL" dirty="0">
                <a:highlight>
                  <a:srgbClr val="800000"/>
                </a:highlight>
              </a:rPr>
            </a:br>
            <a:r>
              <a:rPr lang="nl-NL" sz="3600" dirty="0"/>
              <a:t>https://www.youtube.com/watch?v=-a8cWF-29lI</a:t>
            </a:r>
            <a:endParaRPr lang="nl-NL" dirty="0">
              <a:highlight>
                <a:srgbClr val="800000"/>
              </a:highlight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13B31B8-DEB6-4B0A-90B0-01B4528131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589103"/>
            <a:ext cx="10353762" cy="4714043"/>
          </a:xfrm>
        </p:spPr>
        <p:txBody>
          <a:bodyPr>
            <a:normAutofit/>
          </a:bodyPr>
          <a:lstStyle/>
          <a:p>
            <a:endParaRPr lang="nl-NL" sz="4400" dirty="0"/>
          </a:p>
          <a:p>
            <a:endParaRPr lang="nl-NL" sz="3200" dirty="0"/>
          </a:p>
        </p:txBody>
      </p:sp>
      <p:pic>
        <p:nvPicPr>
          <p:cNvPr id="6" name="Afbeelding 5" descr="Afbeelding met tekst&#10;&#10;Automatisch gegenereerde beschrijving">
            <a:extLst>
              <a:ext uri="{FF2B5EF4-FFF2-40B4-BE49-F238E27FC236}">
                <a16:creationId xmlns:a16="http://schemas.microsoft.com/office/drawing/2014/main" id="{51D043B0-AE6B-4488-9D42-B7B4CB7354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25"/>
          <a:stretch/>
        </p:blipFill>
        <p:spPr>
          <a:xfrm>
            <a:off x="59184" y="46608"/>
            <a:ext cx="1458530" cy="1454307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86482B9D-1EEB-4189-8163-2DD393745DBF}"/>
              </a:ext>
            </a:extLst>
          </p:cNvPr>
          <p:cNvSpPr txBox="1"/>
          <p:nvPr/>
        </p:nvSpPr>
        <p:spPr>
          <a:xfrm>
            <a:off x="913795" y="3778180"/>
            <a:ext cx="101695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rgbClr val="FFFF00"/>
                </a:solidFill>
              </a:rPr>
              <a:t>Polis</a:t>
            </a:r>
            <a:r>
              <a:rPr lang="nl-NL" dirty="0"/>
              <a:t>: Grieks voor </a:t>
            </a:r>
            <a:r>
              <a:rPr lang="nl-NL" b="1" dirty="0">
                <a:solidFill>
                  <a:srgbClr val="FFFF00"/>
                </a:solidFill>
              </a:rPr>
              <a:t>stadstaat</a:t>
            </a:r>
            <a:r>
              <a:rPr lang="nl-NL" dirty="0"/>
              <a:t> (een stad met omliggende landen).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890517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72DDBE-EAFA-40FE-B5D8-8A1E0A92D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-118369"/>
            <a:ext cx="10353761" cy="1326321"/>
          </a:xfrm>
        </p:spPr>
        <p:txBody>
          <a:bodyPr>
            <a:normAutofit/>
          </a:bodyPr>
          <a:lstStyle/>
          <a:p>
            <a:r>
              <a:rPr lang="nl-NL" sz="4000" dirty="0">
                <a:highlight>
                  <a:srgbClr val="800000"/>
                </a:highlight>
              </a:rPr>
              <a:t>Controlevragen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B903F3B-43F5-4611-B9EA-1B953D0EF9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283" y="1240057"/>
            <a:ext cx="11682717" cy="5041928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nl-NL" sz="3800" dirty="0">
                <a:effectLst/>
                <a:highlight>
                  <a:srgbClr val="800000"/>
                </a:highlight>
              </a:rPr>
              <a:t>Wat voor samenleving, periode en in welk tijdvak leefden de klassieke Grieken?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3800" dirty="0">
                <a:effectLst/>
                <a:highlight>
                  <a:srgbClr val="800000"/>
                </a:highlight>
              </a:rPr>
              <a:t>Leg uit dat de Grieken in een </a:t>
            </a:r>
            <a:r>
              <a:rPr lang="nl-NL" sz="3800" b="1" dirty="0" err="1">
                <a:solidFill>
                  <a:srgbClr val="FFFF00"/>
                </a:solidFill>
                <a:effectLst/>
                <a:highlight>
                  <a:srgbClr val="800000"/>
                </a:highlight>
              </a:rPr>
              <a:t>landbouwstedelijke</a:t>
            </a:r>
            <a:r>
              <a:rPr lang="nl-NL" sz="3800" b="1" dirty="0">
                <a:solidFill>
                  <a:srgbClr val="FFFF00"/>
                </a:solidFill>
                <a:effectLst/>
                <a:highlight>
                  <a:srgbClr val="800000"/>
                </a:highlight>
              </a:rPr>
              <a:t> samenleving</a:t>
            </a:r>
            <a:r>
              <a:rPr lang="nl-NL" sz="3800" dirty="0">
                <a:effectLst/>
                <a:highlight>
                  <a:srgbClr val="800000"/>
                </a:highlight>
              </a:rPr>
              <a:t> leefden via het begrip </a:t>
            </a:r>
            <a:r>
              <a:rPr lang="nl-NL" sz="3800" b="1" i="1" dirty="0">
                <a:solidFill>
                  <a:srgbClr val="FFFF00"/>
                </a:solidFill>
                <a:effectLst/>
                <a:highlight>
                  <a:srgbClr val="800000"/>
                </a:highlight>
              </a:rPr>
              <a:t>polis</a:t>
            </a:r>
            <a:r>
              <a:rPr lang="nl-NL" sz="3800" i="1" dirty="0">
                <a:effectLst/>
                <a:highlight>
                  <a:srgbClr val="800000"/>
                </a:highlight>
              </a:rPr>
              <a:t>. </a:t>
            </a:r>
            <a:endParaRPr lang="nl-NL" sz="3800" dirty="0">
              <a:effectLst/>
              <a:highlight>
                <a:srgbClr val="800000"/>
              </a:highlight>
            </a:endParaRPr>
          </a:p>
          <a:p>
            <a:pPr marL="457200" indent="-457200">
              <a:buFont typeface="+mj-lt"/>
              <a:buAutoNum type="arabicPeriod"/>
            </a:pPr>
            <a:r>
              <a:rPr lang="nl-NL" sz="3800" dirty="0">
                <a:effectLst/>
                <a:highlight>
                  <a:srgbClr val="800000"/>
                </a:highlight>
              </a:rPr>
              <a:t>Benoem de zeven kenmerken van een Griekse </a:t>
            </a:r>
            <a:r>
              <a:rPr lang="nl-NL" sz="3800" b="1" dirty="0">
                <a:solidFill>
                  <a:srgbClr val="FFFF00"/>
                </a:solidFill>
                <a:effectLst/>
                <a:highlight>
                  <a:srgbClr val="800000"/>
                </a:highlight>
              </a:rPr>
              <a:t>polis</a:t>
            </a:r>
            <a:r>
              <a:rPr lang="nl-NL" sz="3800" dirty="0">
                <a:effectLst/>
                <a:highlight>
                  <a:srgbClr val="800000"/>
                </a:highlight>
              </a:rPr>
              <a:t>.</a:t>
            </a:r>
          </a:p>
        </p:txBody>
      </p:sp>
      <p:pic>
        <p:nvPicPr>
          <p:cNvPr id="4" name="Afbeelding 3" descr="Afbeelding met tekst&#10;&#10;Automatisch gegenereerde beschrijving">
            <a:extLst>
              <a:ext uri="{FF2B5EF4-FFF2-40B4-BE49-F238E27FC236}">
                <a16:creationId xmlns:a16="http://schemas.microsoft.com/office/drawing/2014/main" id="{93D0DF04-8FFF-4A2E-B4F3-6239AA8D66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25"/>
          <a:stretch/>
        </p:blipFill>
        <p:spPr>
          <a:xfrm>
            <a:off x="59184" y="55486"/>
            <a:ext cx="1031165" cy="1028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822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Life and Death in ancient Greece: a rite of passage by Greek TravelTellers  with 1 Tour Review (Code: Life) - TourRadar">
            <a:extLst>
              <a:ext uri="{FF2B5EF4-FFF2-40B4-BE49-F238E27FC236}">
                <a16:creationId xmlns:a16="http://schemas.microsoft.com/office/drawing/2014/main" id="{2081D30A-65F6-4C63-AC0F-FED48FA499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64AA815-D844-4A8A-8A23-36401B6FA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5400" dirty="0">
                <a:highlight>
                  <a:srgbClr val="800000"/>
                </a:highlight>
              </a:rPr>
              <a:t>De planning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97EA3FC-54CF-48F1-BD1D-FBDF4BCBB7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096064"/>
            <a:ext cx="10353762" cy="4457136"/>
          </a:xfrm>
        </p:spPr>
        <p:txBody>
          <a:bodyPr>
            <a:normAutofit/>
          </a:bodyPr>
          <a:lstStyle/>
          <a:p>
            <a:r>
              <a:rPr lang="nl-NL" sz="3600" dirty="0">
                <a:highlight>
                  <a:srgbClr val="800000"/>
                </a:highlight>
              </a:rPr>
              <a:t>Wat weten we al?</a:t>
            </a:r>
          </a:p>
          <a:p>
            <a:r>
              <a:rPr lang="nl-NL" sz="3600" dirty="0">
                <a:highlight>
                  <a:srgbClr val="800000"/>
                </a:highlight>
              </a:rPr>
              <a:t>De Griekse polis</a:t>
            </a:r>
          </a:p>
          <a:p>
            <a:r>
              <a:rPr lang="nl-NL" sz="3600" dirty="0">
                <a:highlight>
                  <a:srgbClr val="800000"/>
                </a:highlight>
              </a:rPr>
              <a:t>Praktische opdrachten</a:t>
            </a:r>
          </a:p>
          <a:p>
            <a:r>
              <a:rPr lang="nl-NL" sz="3600" dirty="0">
                <a:highlight>
                  <a:srgbClr val="800000"/>
                </a:highlight>
              </a:rPr>
              <a:t>Afsluiting</a:t>
            </a:r>
          </a:p>
        </p:txBody>
      </p:sp>
      <p:pic>
        <p:nvPicPr>
          <p:cNvPr id="5" name="Afbeelding 4" descr="Afbeelding met tekst&#10;&#10;Automatisch gegenereerde beschrijving">
            <a:extLst>
              <a:ext uri="{FF2B5EF4-FFF2-40B4-BE49-F238E27FC236}">
                <a16:creationId xmlns:a16="http://schemas.microsoft.com/office/drawing/2014/main" id="{A7688550-EE21-44F3-8FCB-DCA7D33530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25"/>
          <a:stretch/>
        </p:blipFill>
        <p:spPr>
          <a:xfrm>
            <a:off x="59183" y="46608"/>
            <a:ext cx="1653815" cy="1649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9484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72DDBE-EAFA-40FE-B5D8-8A1E0A92D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-118369"/>
            <a:ext cx="10353761" cy="1326321"/>
          </a:xfrm>
        </p:spPr>
        <p:txBody>
          <a:bodyPr>
            <a:normAutofit/>
          </a:bodyPr>
          <a:lstStyle/>
          <a:p>
            <a:r>
              <a:rPr lang="nl-NL" sz="4000" dirty="0">
                <a:highlight>
                  <a:srgbClr val="800000"/>
                </a:highlight>
              </a:rPr>
              <a:t>Wat weten we al?</a:t>
            </a:r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23847101-F2E3-41C5-B7B8-96FA53297A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1866">
            <a:off x="8127196" y="1501066"/>
            <a:ext cx="3348228" cy="5041900"/>
          </a:xfrm>
        </p:spPr>
      </p:pic>
      <p:pic>
        <p:nvPicPr>
          <p:cNvPr id="4" name="Afbeelding 3" descr="Afbeelding met tekst&#10;&#10;Automatisch gegenereerde beschrijving">
            <a:extLst>
              <a:ext uri="{FF2B5EF4-FFF2-40B4-BE49-F238E27FC236}">
                <a16:creationId xmlns:a16="http://schemas.microsoft.com/office/drawing/2014/main" id="{032A367F-33B3-4784-B125-7504C7F3618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25"/>
          <a:stretch/>
        </p:blipFill>
        <p:spPr>
          <a:xfrm>
            <a:off x="59184" y="46609"/>
            <a:ext cx="1103792" cy="1100596"/>
          </a:xfrm>
          <a:prstGeom prst="rect">
            <a:avLst/>
          </a:prstGeom>
        </p:spPr>
      </p:pic>
      <p:pic>
        <p:nvPicPr>
          <p:cNvPr id="7" name="Picture 2" descr="Life and Death in ancient Greece: a rite of passage by Greek TravelTellers  with 1 Tour Review (Code: Life) - TourRadar">
            <a:extLst>
              <a:ext uri="{FF2B5EF4-FFF2-40B4-BE49-F238E27FC236}">
                <a16:creationId xmlns:a16="http://schemas.microsoft.com/office/drawing/2014/main" id="{91E92185-4E74-4249-867E-24C54A6B2E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50" t="25788" r="19395" b="28937"/>
          <a:stretch/>
        </p:blipFill>
        <p:spPr bwMode="auto">
          <a:xfrm>
            <a:off x="1162975" y="946714"/>
            <a:ext cx="6828295" cy="2482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Zeus - King of the Gods">
            <a:extLst>
              <a:ext uri="{FF2B5EF4-FFF2-40B4-BE49-F238E27FC236}">
                <a16:creationId xmlns:a16="http://schemas.microsoft.com/office/drawing/2014/main" id="{18364A46-C7E0-45F6-BD95-DD79C69F58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61" b="20416"/>
          <a:stretch/>
        </p:blipFill>
        <p:spPr bwMode="auto">
          <a:xfrm>
            <a:off x="420580" y="3484955"/>
            <a:ext cx="5212532" cy="3326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1996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6DC45A-3617-4F67-A31B-301572ABC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174594"/>
            <a:ext cx="10353761" cy="1326321"/>
          </a:xfrm>
        </p:spPr>
        <p:txBody>
          <a:bodyPr/>
          <a:lstStyle/>
          <a:p>
            <a:r>
              <a:rPr lang="nl-NL" dirty="0">
                <a:highlight>
                  <a:srgbClr val="800000"/>
                </a:highlight>
              </a:rPr>
              <a:t>De lesdoelen: na deze les kan je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13B31B8-DEB6-4B0A-90B0-01B4528131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589103"/>
            <a:ext cx="10353762" cy="4714043"/>
          </a:xfrm>
        </p:spPr>
        <p:txBody>
          <a:bodyPr>
            <a:normAutofit/>
          </a:bodyPr>
          <a:lstStyle/>
          <a:p>
            <a:endParaRPr lang="nl-NL" sz="4400" dirty="0"/>
          </a:p>
          <a:p>
            <a:endParaRPr lang="nl-NL" sz="3200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40B3DB7F-C334-4090-B476-6376098C38B9}"/>
              </a:ext>
            </a:extLst>
          </p:cNvPr>
          <p:cNvSpPr txBox="1"/>
          <p:nvPr/>
        </p:nvSpPr>
        <p:spPr>
          <a:xfrm>
            <a:off x="474546" y="1701208"/>
            <a:ext cx="11575411" cy="4612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nl-NL" sz="3600" dirty="0">
                <a:highlight>
                  <a:srgbClr val="800000"/>
                </a:highlight>
              </a:rPr>
              <a:t>De kenmerken van een </a:t>
            </a:r>
            <a:r>
              <a:rPr lang="nl-NL" sz="3600" b="1" dirty="0">
                <a:solidFill>
                  <a:srgbClr val="FFFF00"/>
                </a:solidFill>
                <a:highlight>
                  <a:srgbClr val="800000"/>
                </a:highlight>
              </a:rPr>
              <a:t>polis</a:t>
            </a:r>
            <a:r>
              <a:rPr lang="nl-NL" sz="3600" dirty="0">
                <a:highlight>
                  <a:srgbClr val="800000"/>
                </a:highlight>
              </a:rPr>
              <a:t> kunnen benoemen en terugvinden in een bron.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nl-NL" sz="3600" dirty="0">
                <a:highlight>
                  <a:srgbClr val="800000"/>
                </a:highlight>
              </a:rPr>
              <a:t>Benoemen welke bestuursvormen er waren in de stadstaten.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nl-NL" sz="3600" dirty="0">
                <a:highlight>
                  <a:srgbClr val="800000"/>
                </a:highlight>
              </a:rPr>
              <a:t>Uitleggen wat er van je wordt verwacht bij de PO.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nl-NL" dirty="0"/>
          </a:p>
        </p:txBody>
      </p:sp>
      <p:pic>
        <p:nvPicPr>
          <p:cNvPr id="6" name="Afbeelding 5" descr="Afbeelding met tekst&#10;&#10;Automatisch gegenereerde beschrijving">
            <a:extLst>
              <a:ext uri="{FF2B5EF4-FFF2-40B4-BE49-F238E27FC236}">
                <a16:creationId xmlns:a16="http://schemas.microsoft.com/office/drawing/2014/main" id="{51D043B0-AE6B-4488-9D42-B7B4CB7354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25"/>
          <a:stretch/>
        </p:blipFill>
        <p:spPr>
          <a:xfrm>
            <a:off x="59184" y="46608"/>
            <a:ext cx="1458530" cy="1454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217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289D33-0013-441D-97FB-D62D3260F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highlight>
                  <a:srgbClr val="800000"/>
                </a:highlight>
              </a:rPr>
              <a:t>Hoofdstuk 2: </a:t>
            </a:r>
            <a:r>
              <a:rPr lang="nl-NL" i="1" dirty="0">
                <a:highlight>
                  <a:srgbClr val="800000"/>
                </a:highlight>
              </a:rPr>
              <a:t>de Grieken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D1F88C3-1F77-4E2F-9112-1D6261B8BD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77309" y="2096064"/>
            <a:ext cx="8700655" cy="4450510"/>
          </a:xfrm>
        </p:spPr>
        <p:txBody>
          <a:bodyPr>
            <a:normAutofit/>
          </a:bodyPr>
          <a:lstStyle/>
          <a:p>
            <a:r>
              <a:rPr lang="nl-NL" sz="3600" dirty="0"/>
              <a:t>Periode: de (klassieke) Oudheid.</a:t>
            </a:r>
          </a:p>
          <a:p>
            <a:r>
              <a:rPr lang="nl-NL" sz="3600" dirty="0"/>
              <a:t>Tijdvak: </a:t>
            </a:r>
            <a:r>
              <a:rPr lang="nl-NL" sz="3600" i="1" dirty="0"/>
              <a:t>Grieken en Romeinen.</a:t>
            </a:r>
            <a:endParaRPr lang="nl-NL" sz="3600" dirty="0"/>
          </a:p>
          <a:p>
            <a:r>
              <a:rPr lang="nl-NL" sz="3600" dirty="0"/>
              <a:t>3000 voor Christus – 500 na Christus.</a:t>
            </a:r>
          </a:p>
          <a:p>
            <a:r>
              <a:rPr lang="nl-NL" sz="3600" b="1" dirty="0">
                <a:solidFill>
                  <a:srgbClr val="FFFF00"/>
                </a:solidFill>
              </a:rPr>
              <a:t>Landbouwstedelijke samenlevingen</a:t>
            </a:r>
            <a:r>
              <a:rPr lang="nl-NL" sz="3200" dirty="0"/>
              <a:t>.</a:t>
            </a:r>
          </a:p>
        </p:txBody>
      </p:sp>
      <p:pic>
        <p:nvPicPr>
          <p:cNvPr id="6" name="Afbeelding 5" descr="Afbeelding met tekst&#10;&#10;Automatisch gegenereerde beschrijving">
            <a:extLst>
              <a:ext uri="{FF2B5EF4-FFF2-40B4-BE49-F238E27FC236}">
                <a16:creationId xmlns:a16="http://schemas.microsoft.com/office/drawing/2014/main" id="{73257EF9-F032-41B6-BF55-40BF947C40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25"/>
          <a:stretch/>
        </p:blipFill>
        <p:spPr>
          <a:xfrm>
            <a:off x="121327" y="1958290"/>
            <a:ext cx="2963094" cy="2954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2271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6DC45A-3617-4F67-A31B-301572ABC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119" y="707254"/>
            <a:ext cx="10353761" cy="2226962"/>
          </a:xfrm>
        </p:spPr>
        <p:txBody>
          <a:bodyPr>
            <a:normAutofit fontScale="90000"/>
          </a:bodyPr>
          <a:lstStyle/>
          <a:p>
            <a:r>
              <a:rPr lang="nl-NL" sz="5400" dirty="0">
                <a:highlight>
                  <a:srgbClr val="800000"/>
                </a:highlight>
              </a:rPr>
              <a:t>De Griekse </a:t>
            </a:r>
            <a:r>
              <a:rPr lang="nl-NL" sz="5400" dirty="0">
                <a:solidFill>
                  <a:srgbClr val="FFFF00"/>
                </a:solidFill>
                <a:highlight>
                  <a:srgbClr val="800000"/>
                </a:highlight>
              </a:rPr>
              <a:t>polis</a:t>
            </a:r>
            <a:r>
              <a:rPr lang="nl-NL" sz="5400" dirty="0">
                <a:highlight>
                  <a:srgbClr val="800000"/>
                </a:highlight>
              </a:rPr>
              <a:t> </a:t>
            </a:r>
            <a:br>
              <a:rPr lang="nl-NL" sz="5400" dirty="0">
                <a:highlight>
                  <a:srgbClr val="800000"/>
                </a:highlight>
              </a:rPr>
            </a:br>
            <a:r>
              <a:rPr lang="nl-NL" sz="5400" dirty="0">
                <a:highlight>
                  <a:srgbClr val="800000"/>
                </a:highlight>
              </a:rPr>
              <a:t>(</a:t>
            </a:r>
            <a:r>
              <a:rPr lang="nl-NL" sz="5400" dirty="0">
                <a:solidFill>
                  <a:srgbClr val="FFFF00"/>
                </a:solidFill>
                <a:highlight>
                  <a:srgbClr val="800000"/>
                </a:highlight>
              </a:rPr>
              <a:t>stadstaat</a:t>
            </a:r>
            <a:r>
              <a:rPr lang="nl-NL" sz="5400" dirty="0">
                <a:highlight>
                  <a:srgbClr val="800000"/>
                </a:highlight>
              </a:rPr>
              <a:t>) </a:t>
            </a:r>
            <a:br>
              <a:rPr lang="nl-NL" sz="5400" dirty="0">
                <a:highlight>
                  <a:srgbClr val="800000"/>
                </a:highlight>
              </a:rPr>
            </a:br>
            <a:r>
              <a:rPr lang="nl-NL" sz="5400" dirty="0">
                <a:highlight>
                  <a:srgbClr val="800000"/>
                </a:highlight>
              </a:rPr>
              <a:t>850-550 </a:t>
            </a:r>
            <a:r>
              <a:rPr lang="nl-NL" sz="5400" dirty="0" err="1">
                <a:highlight>
                  <a:srgbClr val="800000"/>
                </a:highlight>
              </a:rPr>
              <a:t>v.Chr</a:t>
            </a:r>
            <a:br>
              <a:rPr lang="nl-NL" sz="5400" dirty="0">
                <a:highlight>
                  <a:srgbClr val="800000"/>
                </a:highlight>
              </a:rPr>
            </a:br>
            <a:endParaRPr lang="nl-NL" sz="5400" dirty="0">
              <a:highlight>
                <a:srgbClr val="800000"/>
              </a:highlight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13B31B8-DEB6-4B0A-90B0-01B4528131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666" y="3513289"/>
            <a:ext cx="10353762" cy="3750865"/>
          </a:xfrm>
        </p:spPr>
        <p:txBody>
          <a:bodyPr>
            <a:normAutofit/>
          </a:bodyPr>
          <a:lstStyle/>
          <a:p>
            <a:r>
              <a:rPr lang="nl-NL" sz="4400" b="1" dirty="0">
                <a:solidFill>
                  <a:srgbClr val="FFFF00"/>
                </a:solidFill>
                <a:highlight>
                  <a:srgbClr val="800000"/>
                </a:highlight>
              </a:rPr>
              <a:t>Polis</a:t>
            </a:r>
            <a:r>
              <a:rPr lang="nl-NL" sz="4400" dirty="0">
                <a:highlight>
                  <a:srgbClr val="800000"/>
                </a:highlight>
              </a:rPr>
              <a:t>: Grieks voor </a:t>
            </a:r>
            <a:r>
              <a:rPr lang="nl-NL" sz="4400" b="1" dirty="0">
                <a:solidFill>
                  <a:srgbClr val="FFFF00"/>
                </a:solidFill>
                <a:highlight>
                  <a:srgbClr val="800000"/>
                </a:highlight>
              </a:rPr>
              <a:t>stadstaat</a:t>
            </a:r>
            <a:r>
              <a:rPr lang="nl-NL" sz="4400" dirty="0">
                <a:highlight>
                  <a:srgbClr val="800000"/>
                </a:highlight>
              </a:rPr>
              <a:t> </a:t>
            </a:r>
            <a:br>
              <a:rPr lang="nl-NL" sz="4400" dirty="0">
                <a:highlight>
                  <a:srgbClr val="800000"/>
                </a:highlight>
              </a:rPr>
            </a:br>
            <a:r>
              <a:rPr lang="nl-NL" sz="4400" dirty="0">
                <a:highlight>
                  <a:srgbClr val="800000"/>
                </a:highlight>
              </a:rPr>
              <a:t>(een stad met omliggende landen). </a:t>
            </a:r>
          </a:p>
          <a:p>
            <a:endParaRPr lang="nl-NL" sz="2800" dirty="0">
              <a:highlight>
                <a:srgbClr val="800000"/>
              </a:highlight>
            </a:endParaRPr>
          </a:p>
          <a:p>
            <a:endParaRPr lang="nl-NL" sz="3200" dirty="0"/>
          </a:p>
        </p:txBody>
      </p:sp>
      <p:pic>
        <p:nvPicPr>
          <p:cNvPr id="6" name="Afbeelding 5" descr="Afbeelding met tekst&#10;&#10;Automatisch gegenereerde beschrijving">
            <a:extLst>
              <a:ext uri="{FF2B5EF4-FFF2-40B4-BE49-F238E27FC236}">
                <a16:creationId xmlns:a16="http://schemas.microsoft.com/office/drawing/2014/main" id="{51D043B0-AE6B-4488-9D42-B7B4CB7354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25"/>
          <a:stretch/>
        </p:blipFill>
        <p:spPr>
          <a:xfrm>
            <a:off x="59184" y="46608"/>
            <a:ext cx="1458530" cy="1454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2754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ADB62F-5E2B-44A4-AC0F-F252B310D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graphicFrame>
        <p:nvGraphicFramePr>
          <p:cNvPr id="4" name="Tabel 4">
            <a:extLst>
              <a:ext uri="{FF2B5EF4-FFF2-40B4-BE49-F238E27FC236}">
                <a16:creationId xmlns:a16="http://schemas.microsoft.com/office/drawing/2014/main" id="{AA91BB95-AAD2-454D-AEB8-062E0479448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8284401"/>
              </p:ext>
            </p:extLst>
          </p:nvPr>
        </p:nvGraphicFramePr>
        <p:xfrm>
          <a:off x="134372" y="1"/>
          <a:ext cx="1171575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3542">
                  <a:extLst>
                    <a:ext uri="{9D8B030D-6E8A-4147-A177-3AD203B41FA5}">
                      <a16:colId xmlns:a16="http://schemas.microsoft.com/office/drawing/2014/main" val="4065570645"/>
                    </a:ext>
                  </a:extLst>
                </a:gridCol>
                <a:gridCol w="1705316">
                  <a:extLst>
                    <a:ext uri="{9D8B030D-6E8A-4147-A177-3AD203B41FA5}">
                      <a16:colId xmlns:a16="http://schemas.microsoft.com/office/drawing/2014/main" val="3174244287"/>
                    </a:ext>
                  </a:extLst>
                </a:gridCol>
                <a:gridCol w="8686892">
                  <a:extLst>
                    <a:ext uri="{9D8B030D-6E8A-4147-A177-3AD203B41FA5}">
                      <a16:colId xmlns:a16="http://schemas.microsoft.com/office/drawing/2014/main" val="1570052591"/>
                    </a:ext>
                  </a:extLst>
                </a:gridCol>
              </a:tblGrid>
              <a:tr h="1522780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Wat?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32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Lees de tekstbron en schrijf enkele kenmerken van een </a:t>
                      </a:r>
                      <a:r>
                        <a:rPr lang="nl-NL" sz="3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stadstaat </a:t>
                      </a:r>
                      <a:r>
                        <a:rPr lang="nl-NL" sz="32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 uit de bron.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6106443"/>
                  </a:ext>
                </a:extLst>
              </a:tr>
              <a:tr h="1333805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Tijd?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minuten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3641270"/>
                  </a:ext>
                </a:extLst>
              </a:tr>
              <a:tr h="1333805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Hoe?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Schrijf de kenmerken in jouw schrift.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4067879"/>
                  </a:ext>
                </a:extLst>
              </a:tr>
              <a:tr h="1333805"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Hulp?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3200" u="sng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Zelfstandig in stilte.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3743703"/>
                  </a:ext>
                </a:extLst>
              </a:tr>
              <a:tr h="1333805"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Klaar?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32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Maak met die kenmerken een plattegrond hoe volgens jou zo’n </a:t>
                      </a:r>
                      <a:r>
                        <a:rPr lang="nl-NL" sz="3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stadstaat</a:t>
                      </a:r>
                      <a:r>
                        <a:rPr lang="nl-NL" sz="32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eruit heeft gezien. </a:t>
                      </a:r>
                      <a:endParaRPr lang="nl-NL" sz="3200" u="sng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7159642"/>
                  </a:ext>
                </a:extLst>
              </a:tr>
            </a:tbl>
          </a:graphicData>
        </a:graphic>
      </p:graphicFrame>
      <p:pic>
        <p:nvPicPr>
          <p:cNvPr id="6" name="Afbeelding 5">
            <a:extLst>
              <a:ext uri="{FF2B5EF4-FFF2-40B4-BE49-F238E27FC236}">
                <a16:creationId xmlns:a16="http://schemas.microsoft.com/office/drawing/2014/main" id="{4C6BFA19-9482-4EA0-94EA-CEE399CC5C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012" t="30735" r="71752" b="62094"/>
          <a:stretch/>
        </p:blipFill>
        <p:spPr>
          <a:xfrm>
            <a:off x="389920" y="232231"/>
            <a:ext cx="720940" cy="967849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DCAEFEC2-9C20-4971-AEA9-8B3A117F0F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143" t="42849" r="71154" b="49816"/>
          <a:stretch/>
        </p:blipFill>
        <p:spPr>
          <a:xfrm>
            <a:off x="226515" y="1654973"/>
            <a:ext cx="1047750" cy="990036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F728042A-2399-4386-BE2E-DE2CF3BC0A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143" t="51371" r="71154" b="43324"/>
          <a:stretch/>
        </p:blipFill>
        <p:spPr>
          <a:xfrm>
            <a:off x="389920" y="3128855"/>
            <a:ext cx="1047750" cy="716157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A5683C80-4531-4FA3-8DDF-CBB260F01E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143" t="60346" r="71154" b="32174"/>
          <a:stretch/>
        </p:blipFill>
        <p:spPr>
          <a:xfrm>
            <a:off x="341878" y="4341856"/>
            <a:ext cx="1047750" cy="1009650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D786EC0F-A832-43E5-B968-99DE4367AC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143" t="69632" r="71154" b="25062"/>
          <a:stretch/>
        </p:blipFill>
        <p:spPr>
          <a:xfrm>
            <a:off x="404555" y="5746675"/>
            <a:ext cx="1047750" cy="716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5138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1B8262-B6DC-4134-A292-FE8DF8162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39CAAA0-BDBD-4D03-9601-A43B3C7247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EA694EE7-E465-41BE-BFD1-5C234476D9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538" t="33017" r="25923" b="19370"/>
          <a:stretch/>
        </p:blipFill>
        <p:spPr>
          <a:xfrm>
            <a:off x="196947" y="165295"/>
            <a:ext cx="11816862" cy="625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5825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5375F3-71A2-4C89-BD2D-9751CE495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E42F3AE-D7FE-4380-9150-CBD8C44EDB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2050" name="Picture 2" descr="What was a polis in Ancient Greece? - Quora">
            <a:extLst>
              <a:ext uri="{FF2B5EF4-FFF2-40B4-BE49-F238E27FC236}">
                <a16:creationId xmlns:a16="http://schemas.microsoft.com/office/drawing/2014/main" id="{F82CF15F-C20A-4B61-B9D3-176181C359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5" t="5203" r="8518" b="14172"/>
          <a:stretch/>
        </p:blipFill>
        <p:spPr bwMode="auto">
          <a:xfrm>
            <a:off x="1757779" y="431504"/>
            <a:ext cx="9667783" cy="6148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61D089DB-1B44-4317-81AA-513359E2920B}"/>
              </a:ext>
            </a:extLst>
          </p:cNvPr>
          <p:cNvSpPr txBox="1">
            <a:spLocks/>
          </p:cNvSpPr>
          <p:nvPr/>
        </p:nvSpPr>
        <p:spPr>
          <a:xfrm>
            <a:off x="-1092557" y="174594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nl-NL" sz="6000" dirty="0">
                <a:solidFill>
                  <a:srgbClr val="FFFF00"/>
                </a:solidFill>
                <a:highlight>
                  <a:srgbClr val="800000"/>
                </a:highlight>
              </a:rPr>
              <a:t>De polis</a:t>
            </a:r>
          </a:p>
        </p:txBody>
      </p:sp>
      <p:pic>
        <p:nvPicPr>
          <p:cNvPr id="6" name="Afbeelding 5" descr="Afbeelding met tekst&#10;&#10;Automatisch gegenereerde beschrijving">
            <a:extLst>
              <a:ext uri="{FF2B5EF4-FFF2-40B4-BE49-F238E27FC236}">
                <a16:creationId xmlns:a16="http://schemas.microsoft.com/office/drawing/2014/main" id="{AF26FD6F-5C3F-49B8-9D43-B81249D2DFB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25"/>
          <a:stretch/>
        </p:blipFill>
        <p:spPr>
          <a:xfrm>
            <a:off x="59184" y="46608"/>
            <a:ext cx="1458530" cy="1454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1935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Damast</Template>
  <TotalTime>6777</TotalTime>
  <Words>330</Words>
  <Application>Microsoft Office PowerPoint</Application>
  <PresentationFormat>Breedbeeld</PresentationFormat>
  <Paragraphs>45</Paragraphs>
  <Slides>14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9" baseType="lpstr">
      <vt:lpstr>Arial</vt:lpstr>
      <vt:lpstr>Bookman Old Style</vt:lpstr>
      <vt:lpstr>Rockwell</vt:lpstr>
      <vt:lpstr>Wingdings</vt:lpstr>
      <vt:lpstr>Damask</vt:lpstr>
      <vt:lpstr>Mavo 1 Hoofdstuk 2: De grieken  les 1: De Griekse polis en kolonisatie </vt:lpstr>
      <vt:lpstr>De planning</vt:lpstr>
      <vt:lpstr>Wat weten we al?</vt:lpstr>
      <vt:lpstr>De lesdoelen: na deze les kan je</vt:lpstr>
      <vt:lpstr>Hoofdstuk 2: de Grieken</vt:lpstr>
      <vt:lpstr>De Griekse polis  (stadstaat)  850-550 v.Chr </vt:lpstr>
      <vt:lpstr>PowerPoint-presentatie</vt:lpstr>
      <vt:lpstr>PowerPoint-presentatie</vt:lpstr>
      <vt:lpstr>PowerPoint-presentatie</vt:lpstr>
      <vt:lpstr>De polis</vt:lpstr>
      <vt:lpstr>PowerPoint-presentatie</vt:lpstr>
      <vt:lpstr>Het Griekse  koloniale rijk (750-550 v.C)</vt:lpstr>
      <vt:lpstr>De Griekse polis (stadstaat)  https://www.youtube.com/watch?v=-a8cWF-29lI</vt:lpstr>
      <vt:lpstr>Controlevragen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Mh1b Paragraaf 4.4 24-03-2021</dc:title>
  <dc:creator>ferry vd horst</dc:creator>
  <cp:lastModifiedBy>Ferry van der Horst</cp:lastModifiedBy>
  <cp:revision>152</cp:revision>
  <dcterms:created xsi:type="dcterms:W3CDTF">2021-03-18T08:49:05Z</dcterms:created>
  <dcterms:modified xsi:type="dcterms:W3CDTF">2022-11-16T19:26:42Z</dcterms:modified>
</cp:coreProperties>
</file>